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96" r:id="rId11"/>
    <p:sldId id="266" r:id="rId12"/>
    <p:sldId id="267" r:id="rId13"/>
    <p:sldId id="293" r:id="rId14"/>
    <p:sldId id="295" r:id="rId15"/>
    <p:sldId id="285" r:id="rId16"/>
    <p:sldId id="286" r:id="rId17"/>
    <p:sldId id="287" r:id="rId18"/>
    <p:sldId id="288" r:id="rId19"/>
    <p:sldId id="289" r:id="rId20"/>
    <p:sldId id="294" r:id="rId21"/>
    <p:sldId id="290" r:id="rId22"/>
    <p:sldId id="291" r:id="rId23"/>
    <p:sldId id="292" r:id="rId24"/>
    <p:sldId id="278" r:id="rId25"/>
    <p:sldId id="279" r:id="rId26"/>
    <p:sldId id="280" r:id="rId27"/>
    <p:sldId id="268" r:id="rId28"/>
    <p:sldId id="273" r:id="rId29"/>
    <p:sldId id="27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ssin Sam Mathew" initials="JSM" lastIdx="1" clrIdx="0">
    <p:extLst>
      <p:ext uri="{19B8F6BF-5375-455C-9EA6-DF929625EA0E}">
        <p15:presenceInfo xmlns:p15="http://schemas.microsoft.com/office/powerpoint/2012/main" userId="2a9bef6f750511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DF571-D739-41C8-9D76-DA301B4A7274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319FC-5E9D-4F81-BDB1-9E03A9262D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6339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9951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7911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197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622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9094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528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65" name="Google Shape;4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2089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0281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8123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558C-754C-4BD8-8227-A17673519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F7C5CE-4C73-43D1-A8A6-7288D3055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0E32B-C113-4D6D-BEE5-099C60601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B395A-0704-4C14-B8B9-79E4342E8992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A9524-C966-4EE3-9F63-CA9E47F4F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3F8B2-578C-4780-A6CB-8CC13CDDF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9DFB-45F4-4CAD-8C46-4029B751D3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3018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542D5-AC46-4173-A0EB-2CF9FF184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90398B-D556-4FDA-9F04-E297FA71B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E9AFA-0F2A-41F9-9BF6-3BC555218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B395A-0704-4C14-B8B9-79E4342E8992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3B09C-0054-402E-9E9E-3708BE0E3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2E383-70D2-4F5F-A71E-780AC1CF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9DFB-45F4-4CAD-8C46-4029B751D3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65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1CE804-C2C8-496F-8B5A-0DA41C0507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6A96DC-B9FB-4A01-B3F4-C937EC52F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E1783-04E4-4F5C-B622-28B4A6933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B395A-0704-4C14-B8B9-79E4342E8992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906D1-E12E-4213-80D7-7DC77B4D3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56333-93E3-4FD4-85FD-D47E2523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9DFB-45F4-4CAD-8C46-4029B751D3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632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D083C-835F-4169-8A3A-1B239D30A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344C-844F-4F10-A4BB-9D76793E7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2E6CF-B038-4C9B-B4DB-8D2658AC2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B395A-0704-4C14-B8B9-79E4342E8992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95022-8CCC-4BCA-8F0B-DBB67E60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3BF49-EC02-46F2-AD07-F929AF794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9DFB-45F4-4CAD-8C46-4029B751D3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615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65485-2EA0-451E-859F-B077847F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EBBB7-D4DF-499F-8D06-32703752E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77E40-3C18-494B-B36C-76F9090B1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B395A-0704-4C14-B8B9-79E4342E8992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E4F58-B82D-4B82-9D16-E7396CB4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EBA9C-C2FC-40D1-B79A-27AF98783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9DFB-45F4-4CAD-8C46-4029B751D3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731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E36FB-DD3D-4050-990A-CC1CAEDFF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7F0FF-CEFA-48BC-A95B-ABD00CBCB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6B9B5-D9E7-4972-A92E-855C1C994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1EA15-37DE-434E-A489-D23225E9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B395A-0704-4C14-B8B9-79E4342E8992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E46EC-EDFE-4B5A-BED5-D03AD508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4EC52-4B08-4604-848F-9B76EA0A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9DFB-45F4-4CAD-8C46-4029B751D3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096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EAB7-5CF9-47D5-9BB1-880B26590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76507-F79C-4BD8-BE61-32754DC3B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4C3FD-B1F9-473E-A95B-3FD14A353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1E8F54-2DFB-4F19-98E0-4D9FCF278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52461D-9966-4511-857E-3037F50B2D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72673B-81CE-4B0A-BEE7-22B2F91A3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B395A-0704-4C14-B8B9-79E4342E8992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D65902-6ADB-4C70-BD17-AAEF1F2E1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C337-0E5E-455D-AA24-5532DED0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9DFB-45F4-4CAD-8C46-4029B751D3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953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88A93-1325-4B93-B6B7-B85DD70D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832D57-DDC6-4400-8767-0F5E3417F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B395A-0704-4C14-B8B9-79E4342E8992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59D710-8ED5-4434-B20A-71B8C7080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2A0E-990B-4E50-85DE-0FF9D8E2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9DFB-45F4-4CAD-8C46-4029B751D3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995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F56374-D54C-437D-AF8B-95180BF0B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B395A-0704-4C14-B8B9-79E4342E8992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E2AB4E-2178-47C3-A667-623A5201C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103BB-F68C-4CC8-B821-F6EAAE48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9DFB-45F4-4CAD-8C46-4029B751D3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5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A7474-3A4F-44C5-926F-1358EAF75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32DE1-DAAC-40BD-AC51-F07AB68FA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A6B09-2FF7-4395-A4AE-2843A65F6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A7DF09-38F2-4319-8D70-600C3A62F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B395A-0704-4C14-B8B9-79E4342E8992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BD598-072F-4EE2-9636-A8B11098D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EE1EE-E67B-4FBD-A30D-6D5895E44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9DFB-45F4-4CAD-8C46-4029B751D3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978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3ED0D-801D-429A-84D3-78C6C265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C6A3E4-681E-478A-9B85-02B300D50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9E828-2542-4520-84BB-83125C91C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5B8EF-48DA-4B05-AEA6-7C89A8AD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B395A-0704-4C14-B8B9-79E4342E8992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96C9B-D635-4E7E-AC2D-A6B8DB4BC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AB6E8-E0DC-4287-94FD-D50E8459C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9DFB-45F4-4CAD-8C46-4029B751D3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345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5B30E1-4C24-44A1-A298-BF65AB89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8D905-8DFE-41EC-9B00-71EA76106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E18A7-0A7D-41B8-85EB-8E377E6BC0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B395A-0704-4C14-B8B9-79E4342E8992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8251C-C472-4B2F-B98C-904347E5F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0690A-22E6-4B3F-B3C3-D66BEBE27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59DFB-45F4-4CAD-8C46-4029B751D3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0835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7"/>
          <p:cNvSpPr/>
          <p:nvPr/>
        </p:nvSpPr>
        <p:spPr>
          <a:xfrm>
            <a:off x="-1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27" descr="Electronic System"/>
          <p:cNvPicPr preferRelativeResize="0"/>
          <p:nvPr/>
        </p:nvPicPr>
        <p:blipFill rotWithShape="1">
          <a:blip r:embed="rId3">
            <a:alphaModFix/>
          </a:blip>
          <a:srcRect t="279" b="9"/>
          <a:stretch/>
        </p:blipFill>
        <p:spPr>
          <a:xfrm>
            <a:off x="-3047" y="1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7"/>
          <p:cNvSpPr/>
          <p:nvPr/>
        </p:nvSpPr>
        <p:spPr>
          <a:xfrm>
            <a:off x="0" y="2207602"/>
            <a:ext cx="12192000" cy="31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0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7"/>
          <p:cNvSpPr txBox="1">
            <a:spLocks noGrp="1"/>
          </p:cNvSpPr>
          <p:nvPr>
            <p:ph type="ctrTitle"/>
          </p:nvPr>
        </p:nvSpPr>
        <p:spPr>
          <a:xfrm>
            <a:off x="1097280" y="325550"/>
            <a:ext cx="10058400" cy="3574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Gill Sans"/>
              <a:buNone/>
            </a:pPr>
            <a:r>
              <a:rPr lang="en-US" sz="52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Lab Management System</a:t>
            </a:r>
            <a:endParaRPr dirty="0"/>
          </a:p>
        </p:txBody>
      </p:sp>
      <p:sp>
        <p:nvSpPr>
          <p:cNvPr id="326" name="Google Shape;326;p27"/>
          <p:cNvSpPr txBox="1"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n-US" sz="1800" b="1">
                <a:solidFill>
                  <a:srgbClr val="FFFFFF"/>
                </a:solidFill>
              </a:rPr>
              <a:t>A Comprehensive Solution for Efficient Computer Lab Sessions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B4B3C-7AE4-41C2-B0A9-B799D259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ill Sans" panose="020B0604020202020204" charset="0"/>
              </a:rPr>
              <a:t>EXPECTING OUTPUT</a:t>
            </a:r>
            <a:endParaRPr lang="en-IN" b="1" dirty="0">
              <a:latin typeface="Gill Sans" panose="020B060402020202020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C8571-61D4-494D-B7FB-6BBEDAC40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 Features for faculty:</a:t>
            </a:r>
          </a:p>
          <a:p>
            <a:pPr marL="457200" lvl="0" indent="-26289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540"/>
              <a:buChar char="●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Manage students</a:t>
            </a:r>
          </a:p>
          <a:p>
            <a:pPr marL="457200" lvl="0" indent="-2628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40"/>
              <a:buChar char="●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Communicate effectively</a:t>
            </a:r>
          </a:p>
          <a:p>
            <a:pPr marL="457200" lvl="0" indent="-2628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40"/>
              <a:buChar char="●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Send targeted messages (lab sessions, assignments, updates)</a:t>
            </a: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 Key functionalities:</a:t>
            </a:r>
          </a:p>
          <a:p>
            <a:pPr marL="457200" lvl="0" indent="-26289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540"/>
              <a:buChar char="●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Students list</a:t>
            </a:r>
          </a:p>
          <a:p>
            <a:pPr marL="457200" lvl="0" indent="-2628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40"/>
              <a:buChar char="●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Viva marks tracking</a:t>
            </a:r>
          </a:p>
          <a:p>
            <a:pPr marL="457200" lvl="0" indent="-2628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40"/>
              <a:buChar char="●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Attendance records</a:t>
            </a:r>
          </a:p>
          <a:p>
            <a:pPr marL="457200" lvl="0" indent="-2628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40"/>
              <a:buChar char="●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Lab allotment and schedules</a:t>
            </a:r>
          </a:p>
          <a:p>
            <a:pPr marL="457200" lvl="0" indent="-2628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40"/>
              <a:buChar char="●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Faculty details</a:t>
            </a:r>
          </a:p>
          <a:p>
            <a:pPr marL="457200" lvl="0" indent="-2628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40"/>
              <a:buChar char="●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Student reviews</a:t>
            </a:r>
          </a:p>
          <a:p>
            <a:pPr marL="457200" lvl="0" indent="-2628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40"/>
              <a:buChar char="●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Lab syllabus</a:t>
            </a:r>
          </a:p>
          <a:p>
            <a:pPr marL="457200" lvl="0" indent="-2628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40"/>
              <a:buChar char="●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Faculty instructions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009135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519E-33A3-4D24-88B8-BCE7AC371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ill Sans"/>
              </a:rPr>
              <a:t>BLOCK DIAGRAM</a:t>
            </a:r>
            <a:endParaRPr lang="en-IN" b="1" dirty="0">
              <a:latin typeface="Gill Sans"/>
            </a:endParaRPr>
          </a:p>
        </p:txBody>
      </p:sp>
      <p:pic>
        <p:nvPicPr>
          <p:cNvPr id="4" name="Google Shape;375;p32">
            <a:extLst>
              <a:ext uri="{FF2B5EF4-FFF2-40B4-BE49-F238E27FC236}">
                <a16:creationId xmlns:a16="http://schemas.microsoft.com/office/drawing/2014/main" id="{B71E4362-C66C-4653-986D-873C0C9B73D1}"/>
              </a:ext>
            </a:extLst>
          </p:cNvPr>
          <p:cNvPicPr preferRelativeResize="0">
            <a:picLocks noGrp="1"/>
          </p:cNvPicPr>
          <p:nvPr>
            <p:ph idx="4294967295"/>
          </p:nvPr>
        </p:nvPicPr>
        <p:blipFill>
          <a:blip r:embed="rId2"/>
          <a:srcRect/>
          <a:stretch/>
        </p:blipFill>
        <p:spPr>
          <a:xfrm>
            <a:off x="2129631" y="1620837"/>
            <a:ext cx="7932738" cy="5303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5197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C682-1109-4CB2-997B-BAFAF62D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ill Sans"/>
              </a:rPr>
              <a:t>DATABASE</a:t>
            </a:r>
            <a:endParaRPr lang="en-IN" b="1" dirty="0">
              <a:latin typeface="Gill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CFF14D-0F13-4DE0-A106-7F7EBA8DB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3512"/>
            <a:ext cx="10515600" cy="53193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08AF46-73AC-4C4C-9A8F-6789F0F77730}"/>
              </a:ext>
            </a:extLst>
          </p:cNvPr>
          <p:cNvSpPr/>
          <p:nvPr/>
        </p:nvSpPr>
        <p:spPr>
          <a:xfrm>
            <a:off x="5695950" y="3629025"/>
            <a:ext cx="1371600" cy="152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930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891B7D82-E8EF-98C7-D8E0-222E0F560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747" y="1260446"/>
            <a:ext cx="8582111" cy="53333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6" name="Google Shape;386;p34"/>
          <p:cNvSpPr txBox="1">
            <a:spLocks noGrp="1"/>
          </p:cNvSpPr>
          <p:nvPr>
            <p:ph type="title"/>
          </p:nvPr>
        </p:nvSpPr>
        <p:spPr>
          <a:xfrm>
            <a:off x="838200" y="120480"/>
            <a:ext cx="105156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b="1" dirty="0">
                <a:latin typeface="Gill Sans"/>
                <a:ea typeface="Arial"/>
                <a:cs typeface="Arial"/>
                <a:sym typeface="Arial"/>
              </a:rPr>
              <a:t>Login Page-Student Login</a:t>
            </a:r>
            <a:endParaRPr b="1" dirty="0">
              <a:latin typeface="Gill Sans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screen with a white rectangle">
            <a:extLst>
              <a:ext uri="{FF2B5EF4-FFF2-40B4-BE49-F238E27FC236}">
                <a16:creationId xmlns:a16="http://schemas.microsoft.com/office/drawing/2014/main" id="{90F60AA6-C716-8B43-1583-E6681C92A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57" y="1012758"/>
            <a:ext cx="11201344" cy="5583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8" name="Google Shape;398;p36"/>
          <p:cNvSpPr txBox="1">
            <a:spLocks noGrp="1"/>
          </p:cNvSpPr>
          <p:nvPr>
            <p:ph type="title"/>
          </p:nvPr>
        </p:nvSpPr>
        <p:spPr>
          <a:xfrm>
            <a:off x="838200" y="70158"/>
            <a:ext cx="105156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b="1" dirty="0">
                <a:latin typeface="Gill Sans"/>
                <a:ea typeface="Arial"/>
                <a:cs typeface="Arial"/>
                <a:sym typeface="Arial"/>
              </a:rPr>
              <a:t>Student </a:t>
            </a:r>
            <a:r>
              <a:rPr lang="en-US" b="1" dirty="0" err="1">
                <a:latin typeface="Gill Sans"/>
                <a:ea typeface="Arial"/>
                <a:cs typeface="Arial"/>
                <a:sym typeface="Arial"/>
              </a:rPr>
              <a:t>DashBoard</a:t>
            </a:r>
            <a:r>
              <a:rPr lang="en-US" b="1" dirty="0">
                <a:latin typeface="Gill Sans"/>
                <a:ea typeface="Arial"/>
                <a:cs typeface="Arial"/>
                <a:sym typeface="Arial"/>
              </a:rPr>
              <a:t>-Home</a:t>
            </a:r>
            <a:endParaRPr b="1" dirty="0">
              <a:latin typeface="Gill Sans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6"/>
          <p:cNvSpPr txBox="1">
            <a:spLocks noGrp="1"/>
          </p:cNvSpPr>
          <p:nvPr>
            <p:ph type="title"/>
          </p:nvPr>
        </p:nvSpPr>
        <p:spPr>
          <a:xfrm>
            <a:off x="838200" y="70158"/>
            <a:ext cx="105156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b="1" dirty="0">
                <a:latin typeface="Gill Sans"/>
                <a:ea typeface="Arial"/>
                <a:cs typeface="Arial"/>
                <a:sym typeface="Arial"/>
              </a:rPr>
              <a:t>Student </a:t>
            </a:r>
            <a:r>
              <a:rPr lang="en-US" b="1" dirty="0" err="1">
                <a:latin typeface="Gill Sans"/>
                <a:ea typeface="Arial"/>
                <a:cs typeface="Arial"/>
                <a:sym typeface="Arial"/>
              </a:rPr>
              <a:t>DashBoard</a:t>
            </a:r>
            <a:r>
              <a:rPr lang="en-US" b="1" dirty="0">
                <a:latin typeface="Gill Sans"/>
                <a:ea typeface="Arial"/>
                <a:cs typeface="Arial"/>
                <a:sym typeface="Arial"/>
              </a:rPr>
              <a:t>-Home</a:t>
            </a:r>
            <a:endParaRPr b="1" dirty="0">
              <a:latin typeface="Gill Sans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FE3AE344-C41C-A25F-9102-93CCBCDCB0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13" b="7685"/>
          <a:stretch/>
        </p:blipFill>
        <p:spPr>
          <a:xfrm>
            <a:off x="389448" y="1127760"/>
            <a:ext cx="11612555" cy="53238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8242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7"/>
          <p:cNvSpPr txBox="1">
            <a:spLocks noGrp="1"/>
          </p:cNvSpPr>
          <p:nvPr>
            <p:ph type="title"/>
          </p:nvPr>
        </p:nvSpPr>
        <p:spPr>
          <a:xfrm>
            <a:off x="838199" y="70157"/>
            <a:ext cx="10515600" cy="9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b="1" dirty="0">
                <a:latin typeface="Gill Sans"/>
                <a:ea typeface="Arial"/>
                <a:cs typeface="Arial"/>
                <a:sym typeface="Arial"/>
              </a:rPr>
              <a:t>Student Dashboard -Marks</a:t>
            </a:r>
            <a:endParaRPr b="1" dirty="0">
              <a:latin typeface="Gill Sans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27286-E50D-5ABF-8F31-233A5E797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F0467E49-E887-1C6C-7EE4-B40E2E08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8" y="983357"/>
            <a:ext cx="11464412" cy="56605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7"/>
          <p:cNvSpPr txBox="1">
            <a:spLocks noGrp="1"/>
          </p:cNvSpPr>
          <p:nvPr>
            <p:ph type="title"/>
          </p:nvPr>
        </p:nvSpPr>
        <p:spPr>
          <a:xfrm>
            <a:off x="838199" y="70157"/>
            <a:ext cx="10515600" cy="9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b="1" dirty="0">
                <a:latin typeface="Gill Sans"/>
                <a:ea typeface="Arial"/>
                <a:cs typeface="Arial"/>
                <a:sym typeface="Arial"/>
              </a:rPr>
              <a:t>Student Dashboard -Marks</a:t>
            </a:r>
            <a:endParaRPr b="1" dirty="0">
              <a:latin typeface="Gill Sans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27286-E50D-5ABF-8F31-233A5E797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79ECA03F-C20F-221C-02EE-932C705F65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04" b="7555"/>
          <a:stretch/>
        </p:blipFill>
        <p:spPr>
          <a:xfrm>
            <a:off x="355600" y="1239520"/>
            <a:ext cx="11632734" cy="5283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2024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7"/>
          <p:cNvSpPr txBox="1">
            <a:spLocks noGrp="1"/>
          </p:cNvSpPr>
          <p:nvPr>
            <p:ph type="title"/>
          </p:nvPr>
        </p:nvSpPr>
        <p:spPr>
          <a:xfrm>
            <a:off x="838199" y="70157"/>
            <a:ext cx="10515600" cy="9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b="1" dirty="0">
                <a:latin typeface="Gill Sans"/>
                <a:ea typeface="Arial"/>
                <a:cs typeface="Arial"/>
                <a:sym typeface="Arial"/>
              </a:rPr>
              <a:t>Student Dashboard -Doubts</a:t>
            </a:r>
            <a:endParaRPr b="1" dirty="0">
              <a:latin typeface="Gill Sans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6E3D99-8AE5-3389-F1ED-7C8632E6D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71" y="983357"/>
            <a:ext cx="10822926" cy="56570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143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>
            <a:spLocks noGrp="1"/>
          </p:cNvSpPr>
          <p:nvPr>
            <p:ph type="title"/>
          </p:nvPr>
        </p:nvSpPr>
        <p:spPr>
          <a:xfrm>
            <a:off x="838200" y="151458"/>
            <a:ext cx="105156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Student </a:t>
            </a:r>
            <a:r>
              <a:rPr lang="en-US" b="1" dirty="0" err="1">
                <a:latin typeface="Arial"/>
                <a:ea typeface="Arial"/>
                <a:cs typeface="Arial"/>
                <a:sym typeface="Arial"/>
              </a:rPr>
              <a:t>DashBoard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-Change Password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B35DFDF0-6259-725F-27C7-B86BD49B2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53658"/>
            <a:ext cx="10923639" cy="56723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233A-3BE2-4819-9FC3-1F9D71227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ill Sans"/>
              </a:rPr>
              <a:t>PROJECT DETAILS</a:t>
            </a:r>
            <a:endParaRPr lang="en-IN" b="1" dirty="0">
              <a:latin typeface="Gill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2EFE0-882D-40B4-A5D9-EABD461AF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Gill Sans"/>
              </a:rPr>
              <a:t>LAB MANAGEMENT SYSTEM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6564D90-91C0-493D-BA16-DB9A6AACBD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308745"/>
              </p:ext>
            </p:extLst>
          </p:nvPr>
        </p:nvGraphicFramePr>
        <p:xfrm>
          <a:off x="571499" y="2563494"/>
          <a:ext cx="10601325" cy="2743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110229">
                  <a:extLst>
                    <a:ext uri="{9D8B030D-6E8A-4147-A177-3AD203B41FA5}">
                      <a16:colId xmlns:a16="http://schemas.microsoft.com/office/drawing/2014/main" val="353453301"/>
                    </a:ext>
                  </a:extLst>
                </a:gridCol>
                <a:gridCol w="7491096">
                  <a:extLst>
                    <a:ext uri="{9D8B030D-6E8A-4147-A177-3AD203B41FA5}">
                      <a16:colId xmlns:a16="http://schemas.microsoft.com/office/drawing/2014/main" val="4112135884"/>
                    </a:ext>
                  </a:extLst>
                </a:gridCol>
              </a:tblGrid>
              <a:tr h="474981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Gill Sans"/>
                          <a:cs typeface="Times New Roman" panose="02020603050405020304" pitchFamily="18" charset="0"/>
                        </a:rPr>
                        <a:t>GROUP NUMBER:</a:t>
                      </a:r>
                      <a:endParaRPr lang="en-IN" sz="2800" b="1" dirty="0">
                        <a:solidFill>
                          <a:schemeClr val="tx1"/>
                        </a:solidFill>
                        <a:latin typeface="Gill Sans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Gill Sans"/>
                          <a:cs typeface="Times New Roman" panose="02020603050405020304" pitchFamily="18" charset="0"/>
                        </a:rPr>
                        <a:t>7</a:t>
                      </a:r>
                      <a:endParaRPr lang="en-IN" sz="2800" b="1" dirty="0">
                        <a:solidFill>
                          <a:schemeClr val="tx1"/>
                        </a:solidFill>
                        <a:latin typeface="Gill Sans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528724"/>
                  </a:ext>
                </a:extLst>
              </a:tr>
              <a:tr h="1204278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latin typeface="Gill Sans"/>
                          <a:cs typeface="Times New Roman" panose="02020603050405020304" pitchFamily="18" charset="0"/>
                        </a:rPr>
                        <a:t>MEMBERS:</a:t>
                      </a:r>
                      <a:endParaRPr lang="en-IN" sz="2800" b="1" dirty="0">
                        <a:latin typeface="Gill Sans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800" b="1" dirty="0">
                          <a:latin typeface="Gill Sans"/>
                          <a:cs typeface="Times New Roman" panose="02020603050405020304" pitchFamily="18" charset="0"/>
                        </a:rPr>
                        <a:t>ARUN GEORGE (PTA21CS020)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800" b="1" dirty="0">
                          <a:latin typeface="Gill Sans"/>
                          <a:cs typeface="Times New Roman" panose="02020603050405020304" pitchFamily="18" charset="0"/>
                        </a:rPr>
                        <a:t>DEEPU KOCHUMON (PTA21CS024)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800" b="1" dirty="0">
                          <a:latin typeface="Gill Sans"/>
                          <a:cs typeface="Times New Roman" panose="02020603050405020304" pitchFamily="18" charset="0"/>
                        </a:rPr>
                        <a:t>JIBIL JOSEPH (PTA21CS033)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800" b="1" dirty="0">
                          <a:latin typeface="Gill Sans"/>
                          <a:cs typeface="Times New Roman" panose="02020603050405020304" pitchFamily="18" charset="0"/>
                        </a:rPr>
                        <a:t>JISSIN SAM MATHEW (PTA21CS035)</a:t>
                      </a:r>
                      <a:endParaRPr lang="en-IN" sz="2800" b="1" dirty="0">
                        <a:latin typeface="Gill Sans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604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613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5"/>
          <p:cNvSpPr txBox="1">
            <a:spLocks noGrp="1"/>
          </p:cNvSpPr>
          <p:nvPr>
            <p:ph type="title"/>
          </p:nvPr>
        </p:nvSpPr>
        <p:spPr>
          <a:xfrm>
            <a:off x="838200" y="186223"/>
            <a:ext cx="105156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b="1" dirty="0">
                <a:latin typeface="Gill Sans"/>
                <a:ea typeface="Arial"/>
                <a:cs typeface="Arial"/>
                <a:sym typeface="Arial"/>
              </a:rPr>
              <a:t>Login Page-</a:t>
            </a:r>
            <a:r>
              <a:rPr lang="en-US" b="1" dirty="0" err="1">
                <a:latin typeface="Gill Sans"/>
                <a:ea typeface="Arial"/>
                <a:cs typeface="Arial"/>
                <a:sym typeface="Arial"/>
              </a:rPr>
              <a:t>Faculity</a:t>
            </a:r>
            <a:r>
              <a:rPr lang="en-US" b="1" dirty="0">
                <a:latin typeface="Gill Sans"/>
                <a:ea typeface="Arial"/>
                <a:cs typeface="Arial"/>
                <a:sym typeface="Arial"/>
              </a:rPr>
              <a:t> Login</a:t>
            </a:r>
            <a:endParaRPr b="1" dirty="0">
              <a:latin typeface="Gill Sans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screenshot of a login and sign in">
            <a:extLst>
              <a:ext uri="{FF2B5EF4-FFF2-40B4-BE49-F238E27FC236}">
                <a16:creationId xmlns:a16="http://schemas.microsoft.com/office/drawing/2014/main" id="{295B9AEE-E701-3B79-E1B4-EDFC6BFB8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495" y="1229023"/>
            <a:ext cx="8724679" cy="54127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>
            <a:spLocks noGrp="1"/>
          </p:cNvSpPr>
          <p:nvPr>
            <p:ph type="title"/>
          </p:nvPr>
        </p:nvSpPr>
        <p:spPr>
          <a:xfrm>
            <a:off x="838200" y="151458"/>
            <a:ext cx="105156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b="1" dirty="0" err="1">
                <a:latin typeface="Gill Sans"/>
                <a:ea typeface="Arial"/>
                <a:cs typeface="Arial"/>
                <a:sym typeface="Arial"/>
              </a:rPr>
              <a:t>Faculity</a:t>
            </a:r>
            <a:r>
              <a:rPr lang="en-US" b="1" dirty="0">
                <a:latin typeface="Gill Sans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latin typeface="Gill Sans"/>
                <a:ea typeface="Arial"/>
                <a:cs typeface="Arial"/>
                <a:sym typeface="Arial"/>
              </a:rPr>
              <a:t>DashBoard</a:t>
            </a:r>
            <a:r>
              <a:rPr lang="en-US" b="1" dirty="0">
                <a:latin typeface="Gill Sans"/>
                <a:ea typeface="Arial"/>
                <a:cs typeface="Arial"/>
                <a:sym typeface="Arial"/>
              </a:rPr>
              <a:t>-Home</a:t>
            </a:r>
            <a:endParaRPr b="1" dirty="0">
              <a:latin typeface="Gill Sans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screenshot of a chat box">
            <a:extLst>
              <a:ext uri="{FF2B5EF4-FFF2-40B4-BE49-F238E27FC236}">
                <a16:creationId xmlns:a16="http://schemas.microsoft.com/office/drawing/2014/main" id="{5304E8CB-5EBD-E0D5-495C-53EAC97F4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58" y="953658"/>
            <a:ext cx="11538400" cy="56550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5829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>
            <a:spLocks noGrp="1"/>
          </p:cNvSpPr>
          <p:nvPr>
            <p:ph type="title"/>
          </p:nvPr>
        </p:nvSpPr>
        <p:spPr>
          <a:xfrm>
            <a:off x="838200" y="151458"/>
            <a:ext cx="105156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b="1" dirty="0" err="1">
                <a:latin typeface="Gill Sans"/>
                <a:ea typeface="Arial"/>
                <a:cs typeface="Arial"/>
                <a:sym typeface="Arial"/>
              </a:rPr>
              <a:t>Faculity</a:t>
            </a:r>
            <a:r>
              <a:rPr lang="en-US" b="1" dirty="0">
                <a:latin typeface="Gill Sans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latin typeface="Gill Sans"/>
                <a:ea typeface="Arial"/>
                <a:cs typeface="Arial"/>
                <a:sym typeface="Arial"/>
              </a:rPr>
              <a:t>DashBoard</a:t>
            </a:r>
            <a:r>
              <a:rPr lang="en-US" b="1" dirty="0">
                <a:latin typeface="Gill Sans"/>
                <a:ea typeface="Arial"/>
                <a:cs typeface="Arial"/>
                <a:sym typeface="Arial"/>
              </a:rPr>
              <a:t>-Course Diary</a:t>
            </a:r>
            <a:endParaRPr b="1" dirty="0">
              <a:latin typeface="Gill Sans"/>
              <a:ea typeface="Arial"/>
              <a:cs typeface="Arial"/>
              <a:sym typeface="Arial"/>
            </a:endParaRPr>
          </a:p>
        </p:txBody>
      </p: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E03E4370-3E7C-69E7-E899-76602424D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09" y="953658"/>
            <a:ext cx="11763181" cy="56732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9010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>
            <a:spLocks noGrp="1"/>
          </p:cNvSpPr>
          <p:nvPr>
            <p:ph type="title"/>
          </p:nvPr>
        </p:nvSpPr>
        <p:spPr>
          <a:xfrm>
            <a:off x="838200" y="151458"/>
            <a:ext cx="105156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b="1" dirty="0" err="1">
                <a:latin typeface="Gill Sans"/>
                <a:ea typeface="Arial"/>
                <a:cs typeface="Arial"/>
                <a:sym typeface="Arial"/>
              </a:rPr>
              <a:t>Faculity</a:t>
            </a:r>
            <a:r>
              <a:rPr lang="en-US" b="1" dirty="0">
                <a:latin typeface="Gill Sans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latin typeface="Gill Sans"/>
                <a:ea typeface="Arial"/>
                <a:cs typeface="Arial"/>
                <a:sym typeface="Arial"/>
              </a:rPr>
              <a:t>DashBoard</a:t>
            </a:r>
            <a:r>
              <a:rPr lang="en-US" b="1" dirty="0">
                <a:latin typeface="Gill Sans"/>
                <a:ea typeface="Arial"/>
                <a:cs typeface="Arial"/>
                <a:sym typeface="Arial"/>
              </a:rPr>
              <a:t>-Attendance Taking</a:t>
            </a:r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90F3DAC8-FEAE-572A-EE89-99F460933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16" b="6188"/>
          <a:stretch/>
        </p:blipFill>
        <p:spPr>
          <a:xfrm>
            <a:off x="233680" y="2101738"/>
            <a:ext cx="6355251" cy="2988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2ADEE6-D2EF-AFA8-C403-497592C98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408" y="2101739"/>
            <a:ext cx="5313744" cy="2988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3900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>
            <a:spLocks noGrp="1"/>
          </p:cNvSpPr>
          <p:nvPr>
            <p:ph type="title"/>
          </p:nvPr>
        </p:nvSpPr>
        <p:spPr>
          <a:xfrm>
            <a:off x="838200" y="303858"/>
            <a:ext cx="105156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b="1" dirty="0" err="1">
                <a:latin typeface="Gill Sans"/>
                <a:ea typeface="Arial"/>
                <a:cs typeface="Arial"/>
                <a:sym typeface="Arial"/>
              </a:rPr>
              <a:t>Faculity</a:t>
            </a:r>
            <a:r>
              <a:rPr lang="en-US" b="1" dirty="0">
                <a:latin typeface="Gill Sans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latin typeface="Gill Sans"/>
                <a:ea typeface="Arial"/>
                <a:cs typeface="Arial"/>
                <a:sym typeface="Arial"/>
              </a:rPr>
              <a:t>DashBoard</a:t>
            </a:r>
            <a:r>
              <a:rPr lang="en-US" b="1" dirty="0">
                <a:latin typeface="Gill Sans"/>
                <a:ea typeface="Arial"/>
                <a:cs typeface="Arial"/>
                <a:sym typeface="Arial"/>
              </a:rPr>
              <a:t>- Home After Attendance Taking</a:t>
            </a:r>
            <a:endParaRPr b="1" dirty="0">
              <a:latin typeface="Gill Sans"/>
              <a:ea typeface="Arial"/>
              <a:cs typeface="Arial"/>
              <a:sym typeface="Arial"/>
            </a:endParaRPr>
          </a:p>
        </p:txBody>
      </p: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BE8FF4BE-01BF-9D19-7BA7-68112DEA6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62" b="7408"/>
          <a:stretch/>
        </p:blipFill>
        <p:spPr>
          <a:xfrm>
            <a:off x="553720" y="1371600"/>
            <a:ext cx="11084560" cy="50896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809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>
            <a:spLocks noGrp="1"/>
          </p:cNvSpPr>
          <p:nvPr>
            <p:ph type="title"/>
          </p:nvPr>
        </p:nvSpPr>
        <p:spPr>
          <a:xfrm>
            <a:off x="838200" y="151458"/>
            <a:ext cx="105156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b="1" dirty="0" err="1">
                <a:latin typeface="Gill Sans"/>
                <a:ea typeface="Arial"/>
                <a:cs typeface="Arial"/>
                <a:sym typeface="Arial"/>
              </a:rPr>
              <a:t>Faculity</a:t>
            </a:r>
            <a:r>
              <a:rPr lang="en-US" b="1" dirty="0">
                <a:latin typeface="Gill Sans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latin typeface="Gill Sans"/>
                <a:ea typeface="Arial"/>
                <a:cs typeface="Arial"/>
                <a:sym typeface="Arial"/>
              </a:rPr>
              <a:t>DashBoard</a:t>
            </a:r>
            <a:r>
              <a:rPr lang="en-US" b="1" dirty="0">
                <a:latin typeface="Gill Sans"/>
                <a:ea typeface="Arial"/>
                <a:cs typeface="Arial"/>
                <a:sym typeface="Arial"/>
              </a:rPr>
              <a:t>-Doubts</a:t>
            </a:r>
            <a:endParaRPr b="1" dirty="0">
              <a:latin typeface="Gill Sans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screenshot of a chat">
            <a:extLst>
              <a:ext uri="{FF2B5EF4-FFF2-40B4-BE49-F238E27FC236}">
                <a16:creationId xmlns:a16="http://schemas.microsoft.com/office/drawing/2014/main" id="{7D8184F8-25A3-3D9D-4D7F-7350E9F7E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953658"/>
            <a:ext cx="10850880" cy="5747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815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>
            <a:spLocks noGrp="1"/>
          </p:cNvSpPr>
          <p:nvPr>
            <p:ph type="title"/>
          </p:nvPr>
        </p:nvSpPr>
        <p:spPr>
          <a:xfrm>
            <a:off x="838200" y="151458"/>
            <a:ext cx="105156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b="1" dirty="0" err="1">
                <a:latin typeface="Gill Sans"/>
                <a:ea typeface="Arial"/>
                <a:cs typeface="Arial"/>
                <a:sym typeface="Arial"/>
              </a:rPr>
              <a:t>Faculity</a:t>
            </a:r>
            <a:r>
              <a:rPr lang="en-US" b="1" dirty="0">
                <a:latin typeface="Gill Sans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latin typeface="Gill Sans"/>
                <a:ea typeface="Arial"/>
                <a:cs typeface="Arial"/>
                <a:sym typeface="Arial"/>
              </a:rPr>
              <a:t>DashBoard</a:t>
            </a:r>
            <a:r>
              <a:rPr lang="en-US" b="1" dirty="0">
                <a:latin typeface="Gill Sans"/>
                <a:ea typeface="Arial"/>
                <a:cs typeface="Arial"/>
                <a:sym typeface="Arial"/>
              </a:rPr>
              <a:t>-Change Password</a:t>
            </a:r>
            <a:endParaRPr b="1" dirty="0">
              <a:latin typeface="Gill Sans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4BB5375B-2F99-E592-78CA-199E2065C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47" y="953658"/>
            <a:ext cx="10717833" cy="562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10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AFE34A-3B28-4BF8-ABCC-6B68429E0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ill Sans"/>
              </a:rPr>
              <a:t>CONCLUSION</a:t>
            </a:r>
            <a:endParaRPr lang="en-IN" b="1" dirty="0">
              <a:latin typeface="Gill San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D30DF-D9DA-4F53-8E9C-798D9B7D9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Computer Lab Management System presented in this project seeks to create a harmonious and efficient learning environment for both students and faculty. By addressing key aspects such as schedules, attendance, coding errors, student feedback, and faculty communication, the system aims to foster a collaborative and effective computer lab experience.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0905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77CB9-DA22-4D66-905C-9141DF56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ill Sans"/>
              </a:rPr>
              <a:t>REFERENCES</a:t>
            </a:r>
            <a:endParaRPr lang="en-IN" b="1" dirty="0">
              <a:latin typeface="Gill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CAD0-788E-473B-AF46-AF6466B42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10925" cy="4089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1]  S. Wang, H. Li and Y. Liu, “An Intelligent Resource Management System for 	University Computer Labs,” IEEE Transactions on 	Education, vol. 60, 	no. 3, pp. 234- 240, Aug 2017.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[2]  L. Green, “Predictive Maintenance in Computer Laboratories Using IoT and 	Machine Learning,” IEEE Internet of Things  Journal, vol. 6, no. 5, pp. 	8594-8602, Oct 2019.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[3]  C. L. Hsu and Y. L. Chiu, “Usability Evaluation of Computer Lab Management 	Systems: A Case Study,” IEEE Access, vol. 8, pp. 12567-12576, 2020.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6438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3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4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>
              <a:alpha val="494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3"/>
          <p:cNvSpPr txBox="1">
            <a:spLocks noGrp="1"/>
          </p:cNvSpPr>
          <p:nvPr>
            <p:ph type="title"/>
          </p:nvPr>
        </p:nvSpPr>
        <p:spPr>
          <a:xfrm>
            <a:off x="1524000" y="4063296"/>
            <a:ext cx="9144000" cy="11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</p:txBody>
      </p:sp>
      <p:pic>
        <p:nvPicPr>
          <p:cNvPr id="471" name="Google Shape;471;p43" descr="Smiling Face with No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7344" y="1532408"/>
            <a:ext cx="1839836" cy="1839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467ED-0734-4BE8-B993-109D9044F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ill Sans"/>
              </a:rPr>
              <a:t>INTRODUCTION</a:t>
            </a:r>
            <a:endParaRPr lang="en-IN" b="1" dirty="0">
              <a:latin typeface="Gill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D3D8C-CCF5-4A5A-B161-9FE75656B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omprehensive solution designed to enhance the efficiency and effectiveness of computer lab sessions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o enhance computer lab efficiency for both students and faculty.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It assists students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and teachers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354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0BCD9-6613-464B-AB3D-9BDA7011D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ill Sans"/>
              </a:rPr>
              <a:t>LITERATURE SURVEY</a:t>
            </a:r>
            <a:endParaRPr lang="en-IN" b="1" dirty="0">
              <a:latin typeface="Gill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290E9-D2DA-4432-890B-A33005614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Resource Allocation and Scheduling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S. Wang, H. Li, and Y. Liu, "An Intelligent Resource Management System for University Computer Labs“[1].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Security Measures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E. H. Kim and J. H. Park, "Enhancing Security in University Computer Labs through Network Segmentation and Anomaly Detection“[2].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Intergration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And Usability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C. L. Hsu and Y. L. Chiu, "Usability Evaluation of Computer Lab Management Systems: A Case Study“[3].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660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CA1A-F812-46D1-8BF5-DCD671892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ill Sans"/>
              </a:rPr>
              <a:t>CHALLENGES FACED TODAY</a:t>
            </a:r>
            <a:endParaRPr lang="en-IN" b="1" dirty="0">
              <a:latin typeface="Gill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372C-203B-4540-AF15-7A0653296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Delays in accessing their lab section attendances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Viva marks is visibility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Clear guidance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Communication Channels.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Scheduling Conflicts.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487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DD8E39C-D819-4A83-BF6E-A41C7085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ill Sans"/>
              </a:rPr>
              <a:t>ABSTRACT</a:t>
            </a:r>
            <a:endParaRPr lang="en-IN" b="1" dirty="0">
              <a:latin typeface="Gill Sans"/>
            </a:endParaRPr>
          </a:p>
        </p:txBody>
      </p:sp>
      <p:grpSp>
        <p:nvGrpSpPr>
          <p:cNvPr id="4" name="Google Shape;421;p39">
            <a:extLst>
              <a:ext uri="{FF2B5EF4-FFF2-40B4-BE49-F238E27FC236}">
                <a16:creationId xmlns:a16="http://schemas.microsoft.com/office/drawing/2014/main" id="{5604FE44-D2EA-4FD6-BC9A-FED0AE1EA385}"/>
              </a:ext>
            </a:extLst>
          </p:cNvPr>
          <p:cNvGrpSpPr/>
          <p:nvPr/>
        </p:nvGrpSpPr>
        <p:grpSpPr>
          <a:xfrm>
            <a:off x="3080999" y="2014829"/>
            <a:ext cx="6030001" cy="4171659"/>
            <a:chOff x="167111" y="671086"/>
            <a:chExt cx="6030001" cy="4171659"/>
          </a:xfrm>
        </p:grpSpPr>
        <p:sp>
          <p:nvSpPr>
            <p:cNvPr id="5" name="Google Shape;422;p39">
              <a:extLst>
                <a:ext uri="{FF2B5EF4-FFF2-40B4-BE49-F238E27FC236}">
                  <a16:creationId xmlns:a16="http://schemas.microsoft.com/office/drawing/2014/main" id="{663F5215-32DA-4824-8D7B-B6DA87C51C71}"/>
                </a:ext>
              </a:extLst>
            </p:cNvPr>
            <p:cNvSpPr/>
            <p:nvPr/>
          </p:nvSpPr>
          <p:spPr>
            <a:xfrm>
              <a:off x="662111" y="671086"/>
              <a:ext cx="810000" cy="810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23;p39">
              <a:extLst>
                <a:ext uri="{FF2B5EF4-FFF2-40B4-BE49-F238E27FC236}">
                  <a16:creationId xmlns:a16="http://schemas.microsoft.com/office/drawing/2014/main" id="{485327BD-47F3-4091-981C-CDDD43482B3A}"/>
                </a:ext>
              </a:extLst>
            </p:cNvPr>
            <p:cNvSpPr/>
            <p:nvPr/>
          </p:nvSpPr>
          <p:spPr>
            <a:xfrm>
              <a:off x="167111" y="1811916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24;p39">
              <a:extLst>
                <a:ext uri="{FF2B5EF4-FFF2-40B4-BE49-F238E27FC236}">
                  <a16:creationId xmlns:a16="http://schemas.microsoft.com/office/drawing/2014/main" id="{E84760E2-537A-4633-A84F-C97B7311D54F}"/>
                </a:ext>
              </a:extLst>
            </p:cNvPr>
            <p:cNvSpPr txBox="1"/>
            <p:nvPr/>
          </p:nvSpPr>
          <p:spPr>
            <a:xfrm>
              <a:off x="167111" y="1811916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 dirty="0">
                  <a:solidFill>
                    <a:schemeClr val="dk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Attendance Tracking for Real-time Insights</a:t>
              </a: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Google Shape;425;p39">
              <a:extLst>
                <a:ext uri="{FF2B5EF4-FFF2-40B4-BE49-F238E27FC236}">
                  <a16:creationId xmlns:a16="http://schemas.microsoft.com/office/drawing/2014/main" id="{C68E55D4-C909-4062-B04D-B2A272F5087D}"/>
                </a:ext>
              </a:extLst>
            </p:cNvPr>
            <p:cNvSpPr/>
            <p:nvPr/>
          </p:nvSpPr>
          <p:spPr>
            <a:xfrm>
              <a:off x="2777112" y="671086"/>
              <a:ext cx="810000" cy="81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6;p39">
              <a:extLst>
                <a:ext uri="{FF2B5EF4-FFF2-40B4-BE49-F238E27FC236}">
                  <a16:creationId xmlns:a16="http://schemas.microsoft.com/office/drawing/2014/main" id="{357E8A75-E166-4C77-892C-C75F1FF70B32}"/>
                </a:ext>
              </a:extLst>
            </p:cNvPr>
            <p:cNvSpPr/>
            <p:nvPr/>
          </p:nvSpPr>
          <p:spPr>
            <a:xfrm>
              <a:off x="2282112" y="1811916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7;p39">
              <a:extLst>
                <a:ext uri="{FF2B5EF4-FFF2-40B4-BE49-F238E27FC236}">
                  <a16:creationId xmlns:a16="http://schemas.microsoft.com/office/drawing/2014/main" id="{C6B72A81-38BF-4330-8BCE-B631954DF7DE}"/>
                </a:ext>
              </a:extLst>
            </p:cNvPr>
            <p:cNvSpPr txBox="1"/>
            <p:nvPr/>
          </p:nvSpPr>
          <p:spPr>
            <a:xfrm>
              <a:off x="2282112" y="1811916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 dirty="0">
                  <a:solidFill>
                    <a:schemeClr val="dk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Coding Program Enhancement</a:t>
              </a: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Google Shape;428;p39">
              <a:extLst>
                <a:ext uri="{FF2B5EF4-FFF2-40B4-BE49-F238E27FC236}">
                  <a16:creationId xmlns:a16="http://schemas.microsoft.com/office/drawing/2014/main" id="{E4CB28B1-A3A7-4740-844C-5FC40B6C500B}"/>
                </a:ext>
              </a:extLst>
            </p:cNvPr>
            <p:cNvSpPr/>
            <p:nvPr/>
          </p:nvSpPr>
          <p:spPr>
            <a:xfrm>
              <a:off x="4892112" y="671086"/>
              <a:ext cx="810000" cy="810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29;p39">
              <a:extLst>
                <a:ext uri="{FF2B5EF4-FFF2-40B4-BE49-F238E27FC236}">
                  <a16:creationId xmlns:a16="http://schemas.microsoft.com/office/drawing/2014/main" id="{28758123-2A8F-40E9-BC2A-FE838B591966}"/>
                </a:ext>
              </a:extLst>
            </p:cNvPr>
            <p:cNvSpPr/>
            <p:nvPr/>
          </p:nvSpPr>
          <p:spPr>
            <a:xfrm>
              <a:off x="4397112" y="1811916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0;p39">
              <a:extLst>
                <a:ext uri="{FF2B5EF4-FFF2-40B4-BE49-F238E27FC236}">
                  <a16:creationId xmlns:a16="http://schemas.microsoft.com/office/drawing/2014/main" id="{0647608F-24B4-4C45-9FF7-5D18A035C003}"/>
                </a:ext>
              </a:extLst>
            </p:cNvPr>
            <p:cNvSpPr txBox="1"/>
            <p:nvPr/>
          </p:nvSpPr>
          <p:spPr>
            <a:xfrm>
              <a:off x="4397112" y="1811916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 dirty="0">
                  <a:solidFill>
                    <a:schemeClr val="dk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Continuous Improvement through Student Feedback</a:t>
              </a: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Google Shape;431;p39">
              <a:extLst>
                <a:ext uri="{FF2B5EF4-FFF2-40B4-BE49-F238E27FC236}">
                  <a16:creationId xmlns:a16="http://schemas.microsoft.com/office/drawing/2014/main" id="{6CC1715C-EEBC-4731-959F-FC92F3DDD2F4}"/>
                </a:ext>
              </a:extLst>
            </p:cNvPr>
            <p:cNvSpPr/>
            <p:nvPr/>
          </p:nvSpPr>
          <p:spPr>
            <a:xfrm>
              <a:off x="1719612" y="2981915"/>
              <a:ext cx="810000" cy="8100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32;p39">
              <a:extLst>
                <a:ext uri="{FF2B5EF4-FFF2-40B4-BE49-F238E27FC236}">
                  <a16:creationId xmlns:a16="http://schemas.microsoft.com/office/drawing/2014/main" id="{28834423-DC7D-4A06-BCFA-8750B68A1C5B}"/>
                </a:ext>
              </a:extLst>
            </p:cNvPr>
            <p:cNvSpPr/>
            <p:nvPr/>
          </p:nvSpPr>
          <p:spPr>
            <a:xfrm>
              <a:off x="1224611" y="4122745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33;p39">
              <a:extLst>
                <a:ext uri="{FF2B5EF4-FFF2-40B4-BE49-F238E27FC236}">
                  <a16:creationId xmlns:a16="http://schemas.microsoft.com/office/drawing/2014/main" id="{82EE92CF-C557-4C98-A494-0DA21D010165}"/>
                </a:ext>
              </a:extLst>
            </p:cNvPr>
            <p:cNvSpPr txBox="1"/>
            <p:nvPr/>
          </p:nvSpPr>
          <p:spPr>
            <a:xfrm>
              <a:off x="1224611" y="4122745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500" dirty="0">
                  <a:solidFill>
                    <a:schemeClr val="dk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Dashboard for Streamlined Administration</a:t>
              </a: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Google Shape;434;p39">
              <a:extLst>
                <a:ext uri="{FF2B5EF4-FFF2-40B4-BE49-F238E27FC236}">
                  <a16:creationId xmlns:a16="http://schemas.microsoft.com/office/drawing/2014/main" id="{2F964DAF-7B20-4E6B-A096-6E03EB65EA8D}"/>
                </a:ext>
              </a:extLst>
            </p:cNvPr>
            <p:cNvSpPr/>
            <p:nvPr/>
          </p:nvSpPr>
          <p:spPr>
            <a:xfrm>
              <a:off x="3834612" y="2981916"/>
              <a:ext cx="810000" cy="8100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35;p39">
              <a:extLst>
                <a:ext uri="{FF2B5EF4-FFF2-40B4-BE49-F238E27FC236}">
                  <a16:creationId xmlns:a16="http://schemas.microsoft.com/office/drawing/2014/main" id="{1ABA2E77-AF03-4A27-9654-5761693CB72C}"/>
                </a:ext>
              </a:extLst>
            </p:cNvPr>
            <p:cNvSpPr/>
            <p:nvPr/>
          </p:nvSpPr>
          <p:spPr>
            <a:xfrm>
              <a:off x="3339612" y="4122745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36;p39">
              <a:extLst>
                <a:ext uri="{FF2B5EF4-FFF2-40B4-BE49-F238E27FC236}">
                  <a16:creationId xmlns:a16="http://schemas.microsoft.com/office/drawing/2014/main" id="{53B8EF87-F995-49CB-A3D9-9BAE0B41DBBF}"/>
                </a:ext>
              </a:extLst>
            </p:cNvPr>
            <p:cNvSpPr txBox="1"/>
            <p:nvPr/>
          </p:nvSpPr>
          <p:spPr>
            <a:xfrm>
              <a:off x="3339612" y="4122745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 dirty="0">
                  <a:solidFill>
                    <a:schemeClr val="dk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Enhanced Communication Channel</a:t>
              </a: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1038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B6E4CA-CB79-469B-9B26-898160821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ill Sans"/>
              </a:rPr>
              <a:t>FEATURES</a:t>
            </a:r>
            <a:endParaRPr lang="en-IN" b="1" dirty="0">
              <a:latin typeface="Gill San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F5BBB-CEC6-48A6-963C-5B9778E91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Better UI Designing</a:t>
            </a: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Attendance Tracking &amp; Marking</a:t>
            </a: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Student Review system</a:t>
            </a: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Doubt clearance </a:t>
            </a: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Lab Scheduling</a:t>
            </a: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Announcements</a:t>
            </a: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Feedback System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2844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900F50-964F-4B48-AA63-F64ACE108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ill Sans"/>
              </a:rPr>
              <a:t>TOOLS USED</a:t>
            </a:r>
            <a:endParaRPr lang="en-IN" b="1" dirty="0">
              <a:latin typeface="Gill Sans"/>
            </a:endParaRPr>
          </a:p>
        </p:txBody>
      </p:sp>
      <p:pic>
        <p:nvPicPr>
          <p:cNvPr id="4" name="Google Shape;365;p31" descr="A blue and white logo&#10;&#10;Description automatically generated">
            <a:extLst>
              <a:ext uri="{FF2B5EF4-FFF2-40B4-BE49-F238E27FC236}">
                <a16:creationId xmlns:a16="http://schemas.microsoft.com/office/drawing/2014/main" id="{49536623-F401-40B4-A89C-58C3731FAEA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63244" y="2028825"/>
            <a:ext cx="2932793" cy="165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66;p31" descr="A green rectangular sign with white text&#10;&#10;Description automatically generated">
            <a:extLst>
              <a:ext uri="{FF2B5EF4-FFF2-40B4-BE49-F238E27FC236}">
                <a16:creationId xmlns:a16="http://schemas.microsoft.com/office/drawing/2014/main" id="{F7A9BE04-B2AB-4DBA-A484-BA33026C75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3244" y="4258028"/>
            <a:ext cx="3070297" cy="19189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7;p31">
            <a:extLst>
              <a:ext uri="{FF2B5EF4-FFF2-40B4-BE49-F238E27FC236}">
                <a16:creationId xmlns:a16="http://schemas.microsoft.com/office/drawing/2014/main" id="{B22842BB-9692-435A-85C5-F0591A0647FC}"/>
              </a:ext>
            </a:extLst>
          </p:cNvPr>
          <p:cNvSpPr txBox="1"/>
          <p:nvPr/>
        </p:nvSpPr>
        <p:spPr>
          <a:xfrm>
            <a:off x="1314450" y="2568035"/>
            <a:ext cx="2686050" cy="646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104" b="1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FRONT END:</a:t>
            </a:r>
            <a:endParaRPr sz="3200" b="1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7" name="Google Shape;368;p31">
            <a:extLst>
              <a:ext uri="{FF2B5EF4-FFF2-40B4-BE49-F238E27FC236}">
                <a16:creationId xmlns:a16="http://schemas.microsoft.com/office/drawing/2014/main" id="{FAD2F908-0DBB-4AFF-9161-86B4F0EFFD81}"/>
              </a:ext>
            </a:extLst>
          </p:cNvPr>
          <p:cNvSpPr txBox="1"/>
          <p:nvPr/>
        </p:nvSpPr>
        <p:spPr>
          <a:xfrm>
            <a:off x="1314450" y="4659367"/>
            <a:ext cx="2495550" cy="646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104" b="1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BACK END:</a:t>
            </a:r>
            <a:endParaRPr sz="3200" b="1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8" name="Google Shape;369;p31" descr="A blue square with a feather and a blue square with a blue square with a blue square with a blue square with a blue square with a blue square with a blue square with a blue square with&#10;&#10;Description automatically generated">
            <a:extLst>
              <a:ext uri="{FF2B5EF4-FFF2-40B4-BE49-F238E27FC236}">
                <a16:creationId xmlns:a16="http://schemas.microsoft.com/office/drawing/2014/main" id="{D5873352-FD7B-4D6F-893C-3A4E5EB448A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5741" y="4258028"/>
            <a:ext cx="3009896" cy="16621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1146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5D0D14-1CFF-4487-BE9D-DAAD5195F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ill Sans"/>
              </a:rPr>
              <a:t>EXPECTING OUTPUT</a:t>
            </a:r>
            <a:endParaRPr lang="en-IN" b="1" dirty="0">
              <a:latin typeface="Gill San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5E0AE-B011-414D-9D78-7778E8D38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53776" cy="4813300"/>
          </a:xfrm>
        </p:spPr>
        <p:txBody>
          <a:bodyPr>
            <a:normAutofit/>
          </a:bodyPr>
          <a:lstStyle/>
          <a:p>
            <a:pPr marL="228600" lvl="0" indent="-6413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Purpose</a:t>
            </a: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: Serves students and faculty</a:t>
            </a:r>
          </a:p>
          <a:p>
            <a:pPr marL="228600" lvl="0" indent="-6413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Features for students:</a:t>
            </a:r>
          </a:p>
          <a:p>
            <a:pPr marL="457200" lvl="0" indent="-26289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40"/>
              <a:buChar char="●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View attendance</a:t>
            </a:r>
          </a:p>
          <a:p>
            <a:pPr marL="457200" lvl="0" indent="-26289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40"/>
              <a:buChar char="●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Check viva marks</a:t>
            </a:r>
          </a:p>
          <a:p>
            <a:pPr marL="457200" lvl="0" indent="-26289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40"/>
              <a:buChar char="●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Access lab details and schedules</a:t>
            </a:r>
          </a:p>
          <a:p>
            <a:pPr marL="457200" lvl="0" indent="-26289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40"/>
              <a:buChar char="●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Review course portions</a:t>
            </a: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   Benefits for Students:</a:t>
            </a:r>
          </a:p>
          <a:p>
            <a:pPr marL="457200" lvl="0" indent="-26289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40"/>
              <a:buChar char="●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Improves lab performance</a:t>
            </a:r>
          </a:p>
          <a:p>
            <a:pPr marL="457200" lvl="0" indent="-26289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40"/>
              <a:buChar char="●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Reduces stress</a:t>
            </a:r>
          </a:p>
          <a:p>
            <a:pPr marL="457200" lvl="0" indent="-26289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40"/>
              <a:buChar char="●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Efficient status tracking</a:t>
            </a:r>
          </a:p>
        </p:txBody>
      </p:sp>
    </p:spTree>
    <p:extLst>
      <p:ext uri="{BB962C8B-B14F-4D97-AF65-F5344CB8AC3E}">
        <p14:creationId xmlns:p14="http://schemas.microsoft.com/office/powerpoint/2010/main" val="847558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561</Words>
  <Application>Microsoft Office PowerPoint</Application>
  <PresentationFormat>Widescreen</PresentationFormat>
  <Paragraphs>93</Paragraphs>
  <Slides>29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Gill Sans</vt:lpstr>
      <vt:lpstr>Office Theme</vt:lpstr>
      <vt:lpstr>Lab Management System</vt:lpstr>
      <vt:lpstr>PROJECT DETAILS</vt:lpstr>
      <vt:lpstr>INTRODUCTION</vt:lpstr>
      <vt:lpstr>LITERATURE SURVEY</vt:lpstr>
      <vt:lpstr>CHALLENGES FACED TODAY</vt:lpstr>
      <vt:lpstr>ABSTRACT</vt:lpstr>
      <vt:lpstr>FEATURES</vt:lpstr>
      <vt:lpstr>TOOLS USED</vt:lpstr>
      <vt:lpstr>EXPECTING OUTPUT</vt:lpstr>
      <vt:lpstr>EXPECTING OUTPUT</vt:lpstr>
      <vt:lpstr>BLOCK DIAGRAM</vt:lpstr>
      <vt:lpstr>DATABASE</vt:lpstr>
      <vt:lpstr>Login Page-Student Login</vt:lpstr>
      <vt:lpstr>Student DashBoard-Home</vt:lpstr>
      <vt:lpstr>Student DashBoard-Home</vt:lpstr>
      <vt:lpstr>Student Dashboard -Marks</vt:lpstr>
      <vt:lpstr>Student Dashboard -Marks</vt:lpstr>
      <vt:lpstr>Student Dashboard -Doubts</vt:lpstr>
      <vt:lpstr>Student DashBoard-Change Password</vt:lpstr>
      <vt:lpstr>Login Page-Faculity Login</vt:lpstr>
      <vt:lpstr>Faculity DashBoard-Home</vt:lpstr>
      <vt:lpstr>Faculity DashBoard-Course Diary</vt:lpstr>
      <vt:lpstr>Faculity DashBoard-Attendance Taking</vt:lpstr>
      <vt:lpstr>Faculity DashBoard- Home After Attendance Taking</vt:lpstr>
      <vt:lpstr>Faculity DashBoard-Doubts</vt:lpstr>
      <vt:lpstr>Faculity DashBoard-Change Password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Management System</dc:title>
  <dc:creator>Jissin Sam Mathew</dc:creator>
  <cp:lastModifiedBy>Jissin Sam Mathew</cp:lastModifiedBy>
  <cp:revision>11</cp:revision>
  <dcterms:created xsi:type="dcterms:W3CDTF">2024-06-23T20:40:02Z</dcterms:created>
  <dcterms:modified xsi:type="dcterms:W3CDTF">2024-06-25T14:46:26Z</dcterms:modified>
</cp:coreProperties>
</file>